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7"/>
  </p:notesMasterIdLst>
  <p:sldIdLst>
    <p:sldId id="331" r:id="rId2"/>
    <p:sldId id="334" r:id="rId3"/>
    <p:sldId id="333" r:id="rId4"/>
    <p:sldId id="329" r:id="rId5"/>
    <p:sldId id="330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04" autoAdjust="0"/>
    <p:restoredTop sz="94684" autoAdjust="0"/>
  </p:normalViewPr>
  <p:slideViewPr>
    <p:cSldViewPr>
      <p:cViewPr varScale="1">
        <p:scale>
          <a:sx n="73" d="100"/>
          <a:sy n="73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5405B-172A-4F47-BA6C-B47DEF6B621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1272B-CC88-4786-86E0-597D6AC3E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79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A59C153-E56D-4C8D-8791-F09A372FE230}" type="datetimeFigureOut">
              <a:rPr lang="fa-IR" smtClean="0"/>
              <a:t>18/09/1443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736" y="1052736"/>
            <a:ext cx="5833613" cy="567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fa-IR" sz="2800" b="1" dirty="0" err="1" smtClean="0">
                <a:solidFill>
                  <a:srgbClr val="00B05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B Homa" panose="00000400000000000000" pitchFamily="2" charset="-78"/>
              </a:rPr>
              <a:t>ساختار</a:t>
            </a:r>
            <a:r>
              <a:rPr lang="fa-IR" sz="2800" b="1" dirty="0" err="1" smtClean="0">
                <a:solidFill>
                  <a:schemeClr val="accent3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B Homa" panose="00000400000000000000" pitchFamily="2" charset="-78"/>
              </a:rPr>
              <a:t>قرارگاه</a:t>
            </a:r>
            <a:r>
              <a:rPr lang="fa-IR" sz="2800" b="1" dirty="0" smtClean="0">
                <a:solidFill>
                  <a:srgbClr val="00B05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B Homa" panose="00000400000000000000" pitchFamily="2" charset="-78"/>
              </a:rPr>
              <a:t> سلامت جوانی </a:t>
            </a:r>
            <a:r>
              <a:rPr lang="fa-IR" sz="2800" b="1" dirty="0">
                <a:solidFill>
                  <a:srgbClr val="00B050"/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B Homa" panose="00000400000000000000" pitchFamily="2" charset="-78"/>
              </a:rPr>
              <a:t>جمعیت: در دانشگاه های علوم پزشکی کشور</a:t>
            </a:r>
            <a:endParaRPr lang="en-US" sz="2800" b="1" dirty="0">
              <a:solidFill>
                <a:srgbClr val="00B050"/>
              </a:solidFill>
              <a:effectLst>
                <a:reflection blurRad="6350" stA="55000" endA="300" endPos="45500" dir="5400000" sy="-100000" algn="bl" rotWithShape="0"/>
              </a:effectLst>
              <a:latin typeface="+mj-lt"/>
              <a:ea typeface="+mj-ea"/>
              <a:cs typeface="B Homa" panose="00000400000000000000" pitchFamily="2" charset="-78"/>
            </a:endParaRP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b="1" dirty="0"/>
              <a:t>رئیس قرارگاه </a:t>
            </a:r>
            <a:r>
              <a:rPr lang="fa-IR" sz="1400" dirty="0" smtClean="0"/>
              <a:t>: </a:t>
            </a:r>
            <a:r>
              <a:rPr lang="fa-IR" sz="1400" dirty="0"/>
              <a:t>رئیس </a:t>
            </a:r>
            <a:r>
              <a:rPr lang="fa-IR" sz="1400" b="1" dirty="0" smtClean="0"/>
              <a:t>دانشگاه </a:t>
            </a:r>
            <a:r>
              <a:rPr lang="fa-IR" sz="1400" b="1" dirty="0"/>
              <a:t>علوم پزشکی </a:t>
            </a: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b="1" dirty="0" err="1"/>
              <a:t>دبیرکمیته</a:t>
            </a:r>
            <a:r>
              <a:rPr lang="fa-IR" sz="1400" b="1" dirty="0"/>
              <a:t> و جانشین رئیس قرار گاه </a:t>
            </a:r>
            <a:r>
              <a:rPr lang="fa-IR" sz="1400" dirty="0"/>
              <a:t>: </a:t>
            </a:r>
            <a:r>
              <a:rPr lang="fa-IR" sz="1400" dirty="0" smtClean="0"/>
              <a:t>معاون </a:t>
            </a:r>
            <a:r>
              <a:rPr lang="fa-IR" sz="1400" dirty="0"/>
              <a:t>بهداشت 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/>
              <a:t>مسئول دفتر نهاد نمایندگی ولی فقیه دانشگاه 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ar-SA" sz="1400" dirty="0"/>
              <a:t>کلیه معاونین دانشگاه (معاون بهداشت به عنوان دبیر قرارگاه)</a:t>
            </a: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ar-SA" sz="1400" dirty="0"/>
              <a:t>مشاور رئیس دانشگاه در امور زنان</a:t>
            </a: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/>
              <a:t>رئیس بسیج جامعه پزشکی دانشگاه</a:t>
            </a: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 smtClean="0"/>
              <a:t>مدیر</a:t>
            </a:r>
            <a:r>
              <a:rPr lang="ar-SA" sz="1400" dirty="0" smtClean="0"/>
              <a:t> </a:t>
            </a:r>
            <a:r>
              <a:rPr lang="ar-SA" sz="1400" dirty="0"/>
              <a:t>سازمان بیمه سلامت استان / شهرستان</a:t>
            </a: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/>
              <a:t>مدیر روابط عمومی </a:t>
            </a:r>
            <a:r>
              <a:rPr lang="fa-IR" sz="1400" dirty="0" smtClean="0"/>
              <a:t>دانشگاه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 smtClean="0"/>
              <a:t>مدیر حراست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 smtClean="0"/>
              <a:t> رئیس اداره پرستاری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 smtClean="0"/>
              <a:t>رئیس اداره مامایی</a:t>
            </a:r>
            <a:endParaRPr lang="fa-IR" sz="1400" dirty="0"/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a-IR" sz="1400" dirty="0"/>
              <a:t>کارشناس جوانی جمعیت به عنوان مسئول دبیر خانه</a:t>
            </a:r>
            <a:endParaRPr lang="en-US" sz="1400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ar-SA" sz="1400" dirty="0"/>
              <a:t>دعوت از سایر اعضا بنا بر ضرورت و موضوع جلسه، جهت تصمیم­گیری و اجرای برنامه­های قرارگاه </a:t>
            </a:r>
            <a:endParaRPr lang="en-US" sz="1400" dirty="0"/>
          </a:p>
          <a:p>
            <a:pPr marL="257175" indent="-257175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fa-IR" sz="1400" dirty="0"/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fa-IR" sz="1400" dirty="0"/>
          </a:p>
        </p:txBody>
      </p:sp>
    </p:spTree>
    <p:extLst>
      <p:ext uri="{BB962C8B-B14F-4D97-AF65-F5344CB8AC3E}">
        <p14:creationId xmlns:p14="http://schemas.microsoft.com/office/powerpoint/2010/main" val="3918963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143000" y="376362"/>
            <a:ext cx="7334200" cy="89239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fa-IR" sz="1800" b="1" i="1" dirty="0" smtClean="0">
                <a:solidFill>
                  <a:srgbClr val="00B050"/>
                </a:solidFill>
                <a:cs typeface="B Homa" panose="00000400000000000000" pitchFamily="2" charset="-78"/>
              </a:rPr>
              <a:t>ساختار و شرح وظایف دبیرخانه ملی</a:t>
            </a:r>
            <a:r>
              <a:rPr lang="en-US" sz="1800" dirty="0" smtClean="0">
                <a:solidFill>
                  <a:srgbClr val="00B050"/>
                </a:solidFill>
                <a:cs typeface="B Homa" panose="00000400000000000000" pitchFamily="2" charset="-78"/>
              </a:rPr>
              <a:t/>
            </a:r>
            <a:br>
              <a:rPr lang="en-US" sz="1800" dirty="0" smtClean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1800" b="1" i="1" dirty="0" smtClean="0">
                <a:solidFill>
                  <a:srgbClr val="7030A0"/>
                </a:solidFill>
                <a:cs typeface="B Homa" panose="00000400000000000000" pitchFamily="2" charset="-78"/>
              </a:rPr>
              <a:t>قرارگاه عملیاتی سلامت و جوانی جمعیت</a:t>
            </a:r>
          </a:p>
          <a:p>
            <a:pPr marL="0" indent="0" algn="ctr">
              <a:buFont typeface="Georgia" pitchFamily="18" charset="0"/>
              <a:buNone/>
            </a:pPr>
            <a:r>
              <a:rPr lang="fa-IR" sz="1800" b="1" i="1" dirty="0" smtClean="0">
                <a:solidFill>
                  <a:srgbClr val="00B050"/>
                </a:solidFill>
                <a:cs typeface="B Homa" panose="00000400000000000000" pitchFamily="2" charset="-78"/>
              </a:rPr>
              <a:t>دانشگاه ها </a:t>
            </a:r>
            <a:endParaRPr lang="en-US" sz="1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E3BBB7-94A3-4C9A-BDD6-62643B58C6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154980" cy="1152128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CA5F073-6105-45B2-954F-1F9CE5AE0102}"/>
              </a:ext>
            </a:extLst>
          </p:cNvPr>
          <p:cNvSpPr/>
          <p:nvPr/>
        </p:nvSpPr>
        <p:spPr>
          <a:xfrm>
            <a:off x="3995936" y="1412776"/>
            <a:ext cx="172819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cs typeface="B Zar" panose="00000400000000000000" pitchFamily="2" charset="-78"/>
              </a:rPr>
              <a:t>رییس قرارگاه </a:t>
            </a:r>
          </a:p>
          <a:p>
            <a:pPr algn="ctr"/>
            <a:r>
              <a:rPr lang="fa-IR" b="1" dirty="0" smtClean="0">
                <a:cs typeface="B Zar" panose="00000400000000000000" pitchFamily="2" charset="-78"/>
              </a:rPr>
              <a:t>رئیس دانشگاه</a:t>
            </a:r>
            <a:endParaRPr lang="en-US" b="1" dirty="0">
              <a:cs typeface="B Zar" panose="00000400000000000000" pitchFamily="2" charset="-78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F80B938-E00B-442D-9D95-44F2C5E82C3F}"/>
              </a:ext>
            </a:extLst>
          </p:cNvPr>
          <p:cNvCxnSpPr>
            <a:cxnSpLocks/>
          </p:cNvCxnSpPr>
          <p:nvPr/>
        </p:nvCxnSpPr>
        <p:spPr>
          <a:xfrm>
            <a:off x="4860032" y="2131986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F64E7E6-454F-43C8-AC77-E881DC8CD4C8}"/>
              </a:ext>
            </a:extLst>
          </p:cNvPr>
          <p:cNvSpPr/>
          <p:nvPr/>
        </p:nvSpPr>
        <p:spPr>
          <a:xfrm>
            <a:off x="3998722" y="2348880"/>
            <a:ext cx="1725405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Zar" panose="00000400000000000000" pitchFamily="2" charset="-78"/>
              </a:rPr>
              <a:t> جانشین رییس </a:t>
            </a:r>
            <a:r>
              <a:rPr lang="fa-IR" dirty="0" smtClean="0">
                <a:cs typeface="B Zar" panose="00000400000000000000" pitchFamily="2" charset="-78"/>
              </a:rPr>
              <a:t>و </a:t>
            </a:r>
            <a:r>
              <a:rPr lang="fa-IR" dirty="0" err="1" smtClean="0">
                <a:cs typeface="B Zar" panose="00000400000000000000" pitchFamily="2" charset="-78"/>
              </a:rPr>
              <a:t>دبیرقرارگاه</a:t>
            </a:r>
            <a:r>
              <a:rPr lang="en-US" dirty="0" smtClean="0">
                <a:cs typeface="B Zar" panose="00000400000000000000" pitchFamily="2" charset="-78"/>
              </a:rPr>
              <a:t> </a:t>
            </a:r>
            <a:r>
              <a:rPr lang="fa-IR" dirty="0" smtClean="0">
                <a:cs typeface="B Zar" panose="00000400000000000000" pitchFamily="2" charset="-78"/>
              </a:rPr>
              <a:t> </a:t>
            </a:r>
            <a:endParaRPr lang="fa-IR" dirty="0">
              <a:cs typeface="B Zar" panose="00000400000000000000" pitchFamily="2" charset="-78"/>
            </a:endParaRPr>
          </a:p>
          <a:p>
            <a:pPr algn="ctr"/>
            <a:r>
              <a:rPr lang="fa-IR" dirty="0">
                <a:cs typeface="B Zar" panose="00000400000000000000" pitchFamily="2" charset="-78"/>
              </a:rPr>
              <a:t>معاون بهداشت</a:t>
            </a:r>
            <a:endParaRPr lang="en-US" dirty="0">
              <a:cs typeface="B Zar" panose="00000400000000000000" pitchFamily="2" charset="-78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18B4062-BA55-40B2-80CA-A4BBA55BFE3B}"/>
              </a:ext>
            </a:extLst>
          </p:cNvPr>
          <p:cNvCxnSpPr>
            <a:cxnSpLocks/>
          </p:cNvCxnSpPr>
          <p:nvPr/>
        </p:nvCxnSpPr>
        <p:spPr>
          <a:xfrm>
            <a:off x="4860032" y="3212106"/>
            <a:ext cx="0" cy="792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7289AE3-3F18-4220-95DB-22101BB4ADC1}"/>
              </a:ext>
            </a:extLst>
          </p:cNvPr>
          <p:cNvCxnSpPr>
            <a:cxnSpLocks/>
          </p:cNvCxnSpPr>
          <p:nvPr/>
        </p:nvCxnSpPr>
        <p:spPr>
          <a:xfrm flipH="1">
            <a:off x="5724128" y="285293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F1BE951-0483-442E-994B-A1C0A994FB24}"/>
              </a:ext>
            </a:extLst>
          </p:cNvPr>
          <p:cNvSpPr/>
          <p:nvPr/>
        </p:nvSpPr>
        <p:spPr>
          <a:xfrm>
            <a:off x="6300192" y="2492896"/>
            <a:ext cx="172819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Zar" panose="00000400000000000000" pitchFamily="2" charset="-78"/>
              </a:rPr>
              <a:t>دبیرخانه قرارگاه </a:t>
            </a:r>
          </a:p>
          <a:p>
            <a:pPr algn="ctr"/>
            <a:r>
              <a:rPr lang="fa-IR" dirty="0">
                <a:cs typeface="B Zar" panose="00000400000000000000" pitchFamily="2" charset="-78"/>
              </a:rPr>
              <a:t>اداره جوانی جمعیت</a:t>
            </a:r>
            <a:endParaRPr lang="en-US" dirty="0">
              <a:cs typeface="B Zar" panose="00000400000000000000" pitchFamily="2" charset="-78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6FAB9B5-1C08-44DF-9AE1-ED5D081D679B}"/>
              </a:ext>
            </a:extLst>
          </p:cNvPr>
          <p:cNvCxnSpPr>
            <a:cxnSpLocks/>
          </p:cNvCxnSpPr>
          <p:nvPr/>
        </p:nvCxnSpPr>
        <p:spPr>
          <a:xfrm flipH="1">
            <a:off x="467544" y="400506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8CCA011-7DAF-4852-A063-71E21F4B4C0E}"/>
              </a:ext>
            </a:extLst>
          </p:cNvPr>
          <p:cNvSpPr/>
          <p:nvPr/>
        </p:nvSpPr>
        <p:spPr>
          <a:xfrm>
            <a:off x="8172400" y="443711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</a:t>
            </a:r>
            <a:r>
              <a:rPr lang="fa-IR" sz="1100" dirty="0" smtClean="0">
                <a:cs typeface="B Zar" panose="00000400000000000000" pitchFamily="2" charset="-78"/>
              </a:rPr>
              <a:t>فرهنگی</a:t>
            </a:r>
            <a:endParaRPr lang="fa-IR" sz="1100" dirty="0">
              <a:cs typeface="B Zar" panose="00000400000000000000" pitchFamily="2" charset="-78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0F777AE-DDF8-42ED-A0CF-B92906EA7A3C}"/>
              </a:ext>
            </a:extLst>
          </p:cNvPr>
          <p:cNvSpPr/>
          <p:nvPr/>
        </p:nvSpPr>
        <p:spPr>
          <a:xfrm>
            <a:off x="6669132" y="4437107"/>
            <a:ext cx="1431259" cy="5031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پشتیبانی و هوشمند </a:t>
            </a:r>
            <a:r>
              <a:rPr lang="fa-IR" sz="1100" dirty="0" smtClean="0">
                <a:cs typeface="B Zar" panose="00000400000000000000" pitchFamily="2" charset="-78"/>
              </a:rPr>
              <a:t>سازی</a:t>
            </a:r>
            <a:endParaRPr lang="fa-IR" sz="1100" dirty="0">
              <a:cs typeface="B Zar" panose="00000400000000000000" pitchFamily="2" charset="-78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E0F313C3-B9FC-4FBD-9465-4AE1107540DA}"/>
              </a:ext>
            </a:extLst>
          </p:cNvPr>
          <p:cNvSpPr/>
          <p:nvPr/>
        </p:nvSpPr>
        <p:spPr>
          <a:xfrm>
            <a:off x="5220072" y="4437111"/>
            <a:ext cx="1224136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درمان و </a:t>
            </a:r>
            <a:r>
              <a:rPr lang="fa-IR" sz="1100" dirty="0" smtClean="0">
                <a:cs typeface="B Zar" panose="00000400000000000000" pitchFamily="2" charset="-78"/>
              </a:rPr>
              <a:t>مراقبت</a:t>
            </a:r>
            <a:endParaRPr lang="fa-IR" sz="1100" dirty="0">
              <a:cs typeface="B Zar" panose="00000400000000000000" pitchFamily="2" charset="-78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EE72395-3E37-4B3E-924B-CAA40BA1292A}"/>
              </a:ext>
            </a:extLst>
          </p:cNvPr>
          <p:cNvSpPr/>
          <p:nvPr/>
        </p:nvSpPr>
        <p:spPr>
          <a:xfrm>
            <a:off x="2411760" y="4437109"/>
            <a:ext cx="1329877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علمی </a:t>
            </a:r>
            <a:endParaRPr lang="en-US" sz="1100" dirty="0">
              <a:cs typeface="B Zar" panose="00000400000000000000" pitchFamily="2" charset="-78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0E6290E-B772-4A34-ACF6-3FDBB33E5373}"/>
              </a:ext>
            </a:extLst>
          </p:cNvPr>
          <p:cNvSpPr/>
          <p:nvPr/>
        </p:nvSpPr>
        <p:spPr>
          <a:xfrm>
            <a:off x="4148853" y="4458183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</a:t>
            </a:r>
            <a:r>
              <a:rPr lang="fa-IR" sz="1100" dirty="0" smtClean="0">
                <a:cs typeface="B Zar" panose="00000400000000000000" pitchFamily="2" charset="-78"/>
              </a:rPr>
              <a:t>بهداشت</a:t>
            </a:r>
            <a:endParaRPr lang="fa-IR" sz="1100" dirty="0">
              <a:cs typeface="B Zar" panose="00000400000000000000" pitchFamily="2" charset="-78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83DA413-7401-444A-8323-0F20A440E1E3}"/>
              </a:ext>
            </a:extLst>
          </p:cNvPr>
          <p:cNvSpPr/>
          <p:nvPr/>
        </p:nvSpPr>
        <p:spPr>
          <a:xfrm>
            <a:off x="10662" y="4437112"/>
            <a:ext cx="983918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00" b="1" dirty="0">
                <a:cs typeface="B Zar" panose="00000400000000000000" pitchFamily="2" charset="-78"/>
              </a:rPr>
              <a:t>کمیته </a:t>
            </a:r>
            <a:r>
              <a:rPr lang="fa-IR" sz="900" b="1" dirty="0" smtClean="0">
                <a:cs typeface="B Zar" panose="00000400000000000000" pitchFamily="2" charset="-78"/>
              </a:rPr>
              <a:t>بیمه</a:t>
            </a:r>
            <a:endParaRPr lang="fa-IR" sz="900" b="1" dirty="0">
              <a:cs typeface="B Zar" panose="00000400000000000000" pitchFamily="2" charset="-78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09959BB-DA2C-43F8-908C-74065E2BBC31}"/>
              </a:ext>
            </a:extLst>
          </p:cNvPr>
          <p:cNvSpPr/>
          <p:nvPr/>
        </p:nvSpPr>
        <p:spPr>
          <a:xfrm>
            <a:off x="4139952" y="5301208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382826F6-CC0E-4D99-B32B-49A90DB7EC74}"/>
              </a:ext>
            </a:extLst>
          </p:cNvPr>
          <p:cNvSpPr/>
          <p:nvPr/>
        </p:nvSpPr>
        <p:spPr>
          <a:xfrm>
            <a:off x="2627784" y="5301205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9F9F5344-C9B7-4F1E-B5E3-6234DD069BEC}"/>
              </a:ext>
            </a:extLst>
          </p:cNvPr>
          <p:cNvSpPr/>
          <p:nvPr/>
        </p:nvSpPr>
        <p:spPr>
          <a:xfrm>
            <a:off x="5292080" y="5301205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7086E943-9F74-4C66-937C-F286F9472B7B}"/>
              </a:ext>
            </a:extLst>
          </p:cNvPr>
          <p:cNvSpPr/>
          <p:nvPr/>
        </p:nvSpPr>
        <p:spPr>
          <a:xfrm>
            <a:off x="6948264" y="5301206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6218835-03A1-41BB-922F-AEA3A9E3C1CD}"/>
              </a:ext>
            </a:extLst>
          </p:cNvPr>
          <p:cNvSpPr/>
          <p:nvPr/>
        </p:nvSpPr>
        <p:spPr>
          <a:xfrm>
            <a:off x="8207896" y="5301208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49AF2F9-9ECF-45F7-B6E2-8E25B5B75311}"/>
              </a:ext>
            </a:extLst>
          </p:cNvPr>
          <p:cNvSpPr/>
          <p:nvPr/>
        </p:nvSpPr>
        <p:spPr>
          <a:xfrm>
            <a:off x="999923" y="5327114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221831B5-3829-41E2-8E49-F1EEF7AF9F57}"/>
              </a:ext>
            </a:extLst>
          </p:cNvPr>
          <p:cNvSpPr/>
          <p:nvPr/>
        </p:nvSpPr>
        <p:spPr>
          <a:xfrm>
            <a:off x="10662" y="5333435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15D405A-592C-43B7-90A5-251947404FAD}"/>
              </a:ext>
            </a:extLst>
          </p:cNvPr>
          <p:cNvCxnSpPr>
            <a:cxnSpLocks/>
          </p:cNvCxnSpPr>
          <p:nvPr/>
        </p:nvCxnSpPr>
        <p:spPr>
          <a:xfrm>
            <a:off x="1475656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BBE9DCF-282C-4A96-91ED-2E95419A5D44}"/>
              </a:ext>
            </a:extLst>
          </p:cNvPr>
          <p:cNvCxnSpPr>
            <a:cxnSpLocks/>
          </p:cNvCxnSpPr>
          <p:nvPr/>
        </p:nvCxnSpPr>
        <p:spPr>
          <a:xfrm>
            <a:off x="7452320" y="494116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A46EFF6-DA28-434D-916A-934CA271A4E9}"/>
              </a:ext>
            </a:extLst>
          </p:cNvPr>
          <p:cNvCxnSpPr>
            <a:cxnSpLocks/>
          </p:cNvCxnSpPr>
          <p:nvPr/>
        </p:nvCxnSpPr>
        <p:spPr>
          <a:xfrm>
            <a:off x="467544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695FCD3-9095-4BC4-B57D-13F62F043156}"/>
              </a:ext>
            </a:extLst>
          </p:cNvPr>
          <p:cNvCxnSpPr>
            <a:cxnSpLocks/>
          </p:cNvCxnSpPr>
          <p:nvPr/>
        </p:nvCxnSpPr>
        <p:spPr>
          <a:xfrm>
            <a:off x="5796136" y="494116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A1D5EF-724A-48B6-8011-C431E057073D}"/>
              </a:ext>
            </a:extLst>
          </p:cNvPr>
          <p:cNvCxnSpPr>
            <a:cxnSpLocks/>
          </p:cNvCxnSpPr>
          <p:nvPr/>
        </p:nvCxnSpPr>
        <p:spPr>
          <a:xfrm>
            <a:off x="3059832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86A82F8-8B84-49D4-9A10-36C34B0EFAC5}"/>
              </a:ext>
            </a:extLst>
          </p:cNvPr>
          <p:cNvCxnSpPr>
            <a:cxnSpLocks/>
          </p:cNvCxnSpPr>
          <p:nvPr/>
        </p:nvCxnSpPr>
        <p:spPr>
          <a:xfrm>
            <a:off x="1475656" y="494116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81B1C10-5CDF-43CF-B959-20CD68D17990}"/>
              </a:ext>
            </a:extLst>
          </p:cNvPr>
          <p:cNvCxnSpPr>
            <a:cxnSpLocks/>
          </p:cNvCxnSpPr>
          <p:nvPr/>
        </p:nvCxnSpPr>
        <p:spPr>
          <a:xfrm>
            <a:off x="4644008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E932D7D-D9E6-4495-BE6B-06F733A22236}"/>
              </a:ext>
            </a:extLst>
          </p:cNvPr>
          <p:cNvCxnSpPr>
            <a:cxnSpLocks/>
          </p:cNvCxnSpPr>
          <p:nvPr/>
        </p:nvCxnSpPr>
        <p:spPr>
          <a:xfrm>
            <a:off x="7452320" y="400506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A08BBD2-C62A-4B00-94EC-AB8B0B649B72}"/>
              </a:ext>
            </a:extLst>
          </p:cNvPr>
          <p:cNvCxnSpPr>
            <a:cxnSpLocks/>
          </p:cNvCxnSpPr>
          <p:nvPr/>
        </p:nvCxnSpPr>
        <p:spPr>
          <a:xfrm>
            <a:off x="8748464" y="3983993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0E05F28-F914-454F-BBFC-E90D9E4BBBB5}"/>
              </a:ext>
            </a:extLst>
          </p:cNvPr>
          <p:cNvCxnSpPr>
            <a:cxnSpLocks/>
          </p:cNvCxnSpPr>
          <p:nvPr/>
        </p:nvCxnSpPr>
        <p:spPr>
          <a:xfrm>
            <a:off x="5796136" y="400506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17529-F909-4408-AD4B-7000E7BCD36F}"/>
              </a:ext>
            </a:extLst>
          </p:cNvPr>
          <p:cNvCxnSpPr>
            <a:cxnSpLocks/>
          </p:cNvCxnSpPr>
          <p:nvPr/>
        </p:nvCxnSpPr>
        <p:spPr>
          <a:xfrm>
            <a:off x="467544" y="400506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08362B5-CC80-4012-B28C-101DF0003ADB}"/>
              </a:ext>
            </a:extLst>
          </p:cNvPr>
          <p:cNvCxnSpPr>
            <a:cxnSpLocks/>
          </p:cNvCxnSpPr>
          <p:nvPr/>
        </p:nvCxnSpPr>
        <p:spPr>
          <a:xfrm>
            <a:off x="1475656" y="400506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72828C2-EC82-4C38-B0E4-8D01189F4FD8}"/>
              </a:ext>
            </a:extLst>
          </p:cNvPr>
          <p:cNvCxnSpPr>
            <a:cxnSpLocks/>
          </p:cNvCxnSpPr>
          <p:nvPr/>
        </p:nvCxnSpPr>
        <p:spPr>
          <a:xfrm>
            <a:off x="3059832" y="400506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E24788A-8922-4D04-9A0C-779ED92958CE}"/>
              </a:ext>
            </a:extLst>
          </p:cNvPr>
          <p:cNvCxnSpPr>
            <a:cxnSpLocks/>
          </p:cNvCxnSpPr>
          <p:nvPr/>
        </p:nvCxnSpPr>
        <p:spPr>
          <a:xfrm>
            <a:off x="4572000" y="400506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9EB39247-1DB4-4FAE-97C8-8FE1CCBC7600}"/>
              </a:ext>
            </a:extLst>
          </p:cNvPr>
          <p:cNvSpPr/>
          <p:nvPr/>
        </p:nvSpPr>
        <p:spPr>
          <a:xfrm>
            <a:off x="7164288" y="342900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>
                <a:cs typeface="B Zar" panose="00000400000000000000" pitchFamily="2" charset="-78"/>
              </a:rPr>
              <a:t>کمیته  رصد و پایش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AAABC69-F521-4DB8-BCFB-0E0A6C3DB25C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7626303" y="3227909"/>
            <a:ext cx="6037" cy="201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CDD3CB4C-9B27-4629-909F-D417153E898B}"/>
              </a:ext>
            </a:extLst>
          </p:cNvPr>
          <p:cNvSpPr/>
          <p:nvPr/>
        </p:nvSpPr>
        <p:spPr>
          <a:xfrm>
            <a:off x="1043608" y="443711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</a:t>
            </a:r>
            <a:r>
              <a:rPr lang="fa-IR" sz="1100" dirty="0" smtClean="0">
                <a:cs typeface="B Zar" panose="00000400000000000000" pitchFamily="2" charset="-78"/>
              </a:rPr>
              <a:t>امور حقوقی </a:t>
            </a:r>
            <a:endParaRPr lang="en-US" sz="1100" dirty="0">
              <a:cs typeface="B Zar" panose="00000400000000000000" pitchFamily="2" charset="-78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ADF60FC-9270-4192-8836-914F6B3BEA53}"/>
              </a:ext>
            </a:extLst>
          </p:cNvPr>
          <p:cNvCxnSpPr>
            <a:cxnSpLocks/>
          </p:cNvCxnSpPr>
          <p:nvPr/>
        </p:nvCxnSpPr>
        <p:spPr>
          <a:xfrm>
            <a:off x="8676456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5AADFCB3-7500-474B-ABF3-4F4834048EBE}"/>
              </a:ext>
            </a:extLst>
          </p:cNvPr>
          <p:cNvSpPr/>
          <p:nvPr/>
        </p:nvSpPr>
        <p:spPr>
          <a:xfrm>
            <a:off x="1043608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3529762-A039-488F-A140-9D6A911FD6C1}"/>
              </a:ext>
            </a:extLst>
          </p:cNvPr>
          <p:cNvCxnSpPr>
            <a:cxnSpLocks/>
          </p:cNvCxnSpPr>
          <p:nvPr/>
        </p:nvCxnSpPr>
        <p:spPr>
          <a:xfrm>
            <a:off x="467544" y="580526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A42B50CF-E6C3-45B3-9C80-BAEB12888E77}"/>
              </a:ext>
            </a:extLst>
          </p:cNvPr>
          <p:cNvCxnSpPr>
            <a:cxnSpLocks/>
          </p:cNvCxnSpPr>
          <p:nvPr/>
        </p:nvCxnSpPr>
        <p:spPr>
          <a:xfrm>
            <a:off x="3059832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96BC561-E906-47E3-AE59-93DA212600F3}"/>
              </a:ext>
            </a:extLst>
          </p:cNvPr>
          <p:cNvCxnSpPr>
            <a:cxnSpLocks/>
          </p:cNvCxnSpPr>
          <p:nvPr/>
        </p:nvCxnSpPr>
        <p:spPr>
          <a:xfrm>
            <a:off x="4644008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F726B12-4D24-4AAF-8859-02A5778F5686}"/>
              </a:ext>
            </a:extLst>
          </p:cNvPr>
          <p:cNvCxnSpPr>
            <a:cxnSpLocks/>
          </p:cNvCxnSpPr>
          <p:nvPr/>
        </p:nvCxnSpPr>
        <p:spPr>
          <a:xfrm>
            <a:off x="5796136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B874C33-FCE2-438C-9016-ACE922C61C04}"/>
              </a:ext>
            </a:extLst>
          </p:cNvPr>
          <p:cNvCxnSpPr>
            <a:cxnSpLocks/>
          </p:cNvCxnSpPr>
          <p:nvPr/>
        </p:nvCxnSpPr>
        <p:spPr>
          <a:xfrm>
            <a:off x="7452320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BEE4461-4F4E-4E5B-893E-F7BA83B67335}"/>
              </a:ext>
            </a:extLst>
          </p:cNvPr>
          <p:cNvCxnSpPr>
            <a:cxnSpLocks/>
          </p:cNvCxnSpPr>
          <p:nvPr/>
        </p:nvCxnSpPr>
        <p:spPr>
          <a:xfrm>
            <a:off x="8676456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CFE9A33A-1DEB-4F3D-B4B8-3E3B47B9DE8F}"/>
              </a:ext>
            </a:extLst>
          </p:cNvPr>
          <p:cNvSpPr/>
          <p:nvPr/>
        </p:nvSpPr>
        <p:spPr>
          <a:xfrm>
            <a:off x="35496" y="5949280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07E03415-1936-4EB9-BF99-2D6B4C8F4804}"/>
              </a:ext>
            </a:extLst>
          </p:cNvPr>
          <p:cNvSpPr/>
          <p:nvPr/>
        </p:nvSpPr>
        <p:spPr>
          <a:xfrm>
            <a:off x="2627784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3B8D178-71EB-43CE-AB07-A8AF8C7259AB}"/>
              </a:ext>
            </a:extLst>
          </p:cNvPr>
          <p:cNvSpPr/>
          <p:nvPr/>
        </p:nvSpPr>
        <p:spPr>
          <a:xfrm>
            <a:off x="4139952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4259C1AD-F9EF-485D-B7B5-A930214AF415}"/>
              </a:ext>
            </a:extLst>
          </p:cNvPr>
          <p:cNvSpPr/>
          <p:nvPr/>
        </p:nvSpPr>
        <p:spPr>
          <a:xfrm>
            <a:off x="5292080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6065FAE1-22F3-4D75-9A7A-97665ADE3914}"/>
              </a:ext>
            </a:extLst>
          </p:cNvPr>
          <p:cNvSpPr/>
          <p:nvPr/>
        </p:nvSpPr>
        <p:spPr>
          <a:xfrm>
            <a:off x="6948264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D85BD524-DF44-458E-B7F1-559A521F7315}"/>
              </a:ext>
            </a:extLst>
          </p:cNvPr>
          <p:cNvSpPr/>
          <p:nvPr/>
        </p:nvSpPr>
        <p:spPr>
          <a:xfrm>
            <a:off x="8172400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58" name="Rectangle: Rounded Corners 70">
            <a:extLst>
              <a:ext uri="{FF2B5EF4-FFF2-40B4-BE49-F238E27FC236}">
                <a16:creationId xmlns:a16="http://schemas.microsoft.com/office/drawing/2014/main" id="{9EB39247-1DB4-4FAE-97C8-8FE1CCBC7600}"/>
              </a:ext>
            </a:extLst>
          </p:cNvPr>
          <p:cNvSpPr/>
          <p:nvPr/>
        </p:nvSpPr>
        <p:spPr>
          <a:xfrm>
            <a:off x="6084168" y="342900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>
                <a:cs typeface="B Zar" panose="00000400000000000000" pitchFamily="2" charset="-78"/>
              </a:rPr>
              <a:t>کمیته  </a:t>
            </a:r>
            <a:r>
              <a:rPr lang="fa-IR" sz="1400" dirty="0" smtClean="0">
                <a:cs typeface="B Zar" panose="00000400000000000000" pitchFamily="2" charset="-78"/>
              </a:rPr>
              <a:t>رسانه</a:t>
            </a:r>
            <a:endParaRPr lang="fa-IR" sz="1400" dirty="0">
              <a:cs typeface="B Zar" panose="00000400000000000000" pitchFamily="2" charset="-78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AAABC69-F521-4DB8-BCFB-0E0A6C3DB25C}"/>
              </a:ext>
            </a:extLst>
          </p:cNvPr>
          <p:cNvCxnSpPr>
            <a:cxnSpLocks/>
          </p:cNvCxnSpPr>
          <p:nvPr/>
        </p:nvCxnSpPr>
        <p:spPr>
          <a:xfrm>
            <a:off x="6588224" y="3212976"/>
            <a:ext cx="6037" cy="201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4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971600" y="376362"/>
            <a:ext cx="75056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720" y="476673"/>
            <a:ext cx="5941212" cy="864096"/>
          </a:xfrm>
        </p:spPr>
        <p:txBody>
          <a:bodyPr/>
          <a:lstStyle/>
          <a:p>
            <a:pPr marL="182880" indent="0" algn="ctr">
              <a:buNone/>
            </a:pPr>
            <a:r>
              <a:rPr lang="fa-IR" sz="2800" dirty="0" smtClean="0">
                <a:solidFill>
                  <a:srgbClr val="00B050"/>
                </a:solidFill>
              </a:rPr>
              <a:t>کمیته های تخصصی 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2FE-0BCA-42DE-B72F-0289781A175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854200" y="1340769"/>
            <a:ext cx="6390208" cy="4752056"/>
          </a:xfrm>
        </p:spPr>
        <p:txBody>
          <a:bodyPr>
            <a:normAutofit fontScale="85000" lnSpcReduction="10000"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درمان و مراقبت</a:t>
            </a:r>
            <a:r>
              <a:rPr lang="fa-IR" sz="2000" dirty="0" smtClean="0">
                <a:cs typeface="B Nazanin" panose="00000400000000000000" pitchFamily="2" charset="-78"/>
              </a:rPr>
              <a:t>: معاونت درمان، معاونت غذا دارو، اداره پرستاری، اداره مامایی </a:t>
            </a:r>
            <a:endParaRPr lang="fa-IR" sz="2000" dirty="0">
              <a:cs typeface="B Nazanin" panose="00000400000000000000" pitchFamily="2" charset="-7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فرهنگی: </a:t>
            </a:r>
            <a:r>
              <a:rPr lang="fa-IR" sz="2000" dirty="0">
                <a:cs typeface="B Nazanin" panose="00000400000000000000" pitchFamily="2" charset="-78"/>
              </a:rPr>
              <a:t>معاونت فرهنگی و دانشجویی–صندوق </a:t>
            </a:r>
            <a:r>
              <a:rPr lang="fa-IR" sz="2000" dirty="0" smtClean="0">
                <a:cs typeface="B Nazanin" panose="00000400000000000000" pitchFamily="2" charset="-78"/>
              </a:rPr>
              <a:t>رفاه</a:t>
            </a:r>
            <a:endParaRPr lang="fa-IR" sz="2000" dirty="0">
              <a:cs typeface="B Nazanin" panose="00000400000000000000" pitchFamily="2" charset="-7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معاونت بهداشت</a:t>
            </a:r>
            <a:r>
              <a:rPr lang="fa-IR" sz="1800" dirty="0">
                <a:cs typeface="B Titr" panose="00000700000000000000" pitchFamily="2" charset="-78"/>
              </a:rPr>
              <a:t>: </a:t>
            </a:r>
            <a:r>
              <a:rPr lang="fa-IR" sz="2000" dirty="0">
                <a:cs typeface="B Nazanin" panose="00000400000000000000" pitchFamily="2" charset="-78"/>
              </a:rPr>
              <a:t>معاونت بهداشت –شورای عالی سلامت و امنیت غذایی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پشتیبانی و هوشمند سازی: </a:t>
            </a:r>
            <a:r>
              <a:rPr lang="fa-IR" sz="2000" dirty="0">
                <a:cs typeface="B Nazanin" panose="00000400000000000000" pitchFamily="2" charset="-78"/>
              </a:rPr>
              <a:t>معاونت پشتیبانی و توسعه ،</a:t>
            </a:r>
            <a:r>
              <a:rPr lang="fa-IR" sz="2000" dirty="0" smtClean="0">
                <a:cs typeface="B Nazanin" panose="00000400000000000000" pitchFamily="2" charset="-78"/>
              </a:rPr>
              <a:t>سرپرست اطلاعات </a:t>
            </a:r>
            <a:r>
              <a:rPr lang="fa-IR" sz="2000" dirty="0">
                <a:cs typeface="B Nazanin" panose="00000400000000000000" pitchFamily="2" charset="-78"/>
              </a:rPr>
              <a:t>و فناوری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</a:t>
            </a:r>
            <a:r>
              <a:rPr lang="fa-IR" sz="1800" dirty="0">
                <a:cs typeface="B Titr" panose="00000700000000000000" pitchFamily="2" charset="-78"/>
              </a:rPr>
              <a:t>علمی</a:t>
            </a:r>
            <a:r>
              <a:rPr lang="fa-IR" sz="1800" dirty="0" smtClean="0">
                <a:cs typeface="B Titr" panose="00000700000000000000" pitchFamily="2" charset="-78"/>
              </a:rPr>
              <a:t>: </a:t>
            </a:r>
            <a:r>
              <a:rPr lang="fa-IR" sz="2000" dirty="0" smtClean="0">
                <a:cs typeface="B Nazanin" panose="00000400000000000000" pitchFamily="2" charset="-78"/>
              </a:rPr>
              <a:t>معاونت </a:t>
            </a:r>
            <a:r>
              <a:rPr lang="fa-IR" sz="2000" dirty="0">
                <a:cs typeface="B Nazanin" panose="00000400000000000000" pitchFamily="2" charset="-78"/>
              </a:rPr>
              <a:t>آموزشی</a:t>
            </a:r>
            <a:r>
              <a:rPr lang="fa-IR" sz="2000" dirty="0" smtClean="0">
                <a:cs typeface="B Nazanin" panose="00000400000000000000" pitchFamily="2" charset="-78"/>
              </a:rPr>
              <a:t>، معاونت </a:t>
            </a:r>
            <a:r>
              <a:rPr lang="fa-IR" sz="2000" dirty="0">
                <a:cs typeface="B Nazanin" panose="00000400000000000000" pitchFamily="2" charset="-78"/>
              </a:rPr>
              <a:t>تحقیقات و </a:t>
            </a:r>
            <a:r>
              <a:rPr lang="fa-IR" sz="2000" dirty="0" smtClean="0">
                <a:cs typeface="B Nazanin" panose="00000400000000000000" pitchFamily="2" charset="-78"/>
              </a:rPr>
              <a:t>فناوری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>
                <a:cs typeface="B Titr" panose="00000700000000000000" pitchFamily="2" charset="-78"/>
              </a:rPr>
              <a:t>کمیته رسانه (روابط عمومی) ذیل دبیر خانه قرار دارد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امور حقوقی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کمیته بیمه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نکته: در کلیه کمیته ها باید  نماینده طب ایرانی و نماینده مشاور رئیس دانشگاه در  امور  بانوان حضور داشته باشد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a-IR" sz="1800" dirty="0" smtClean="0">
                <a:cs typeface="B Titr" panose="00000700000000000000" pitchFamily="2" charset="-78"/>
              </a:rPr>
              <a:t>نکته: اعضای کمیته باید نهایتا 7 نفر باشد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13B500-71DC-4DDC-B73D-B8F8920D35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661249"/>
            <a:ext cx="115498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20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971600" y="376362"/>
            <a:ext cx="75056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وظایف </a:t>
            </a:r>
            <a:r>
              <a:rPr lang="fa-IR" sz="2800" dirty="0">
                <a:solidFill>
                  <a:srgbClr val="FF0000"/>
                </a:solidFill>
                <a:cs typeface="B Homa" panose="00000400000000000000" pitchFamily="2" charset="-78"/>
              </a:rPr>
              <a:t>روسای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دانشگاههای علوم پزشکی در اجرایی نمودن قانون</a:t>
            </a:r>
            <a:r>
              <a:rPr lang="en-US" sz="2800" dirty="0">
                <a:solidFill>
                  <a:srgbClr val="00B050"/>
                </a:solidFill>
                <a:cs typeface="B Homa" panose="00000400000000000000" pitchFamily="2" charset="-78"/>
              </a:rPr>
              <a:t>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2FE-0BCA-42DE-B72F-0289781A17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87624" y="1484784"/>
            <a:ext cx="7289576" cy="417646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تسلط کافی و لازم بر قانون و دستورالعملهای ابلاغی وزارتی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برگزاری منظم و مستمر قرارگاه عملیاتی جوانی جمعیت در دانشگاهها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همکاری و تعامل و انعکاس به موقع نظرات کارشناسی جهت تدوین دستورالعملهای مربوطه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بستر سازی جهت فرهنگ سازی در نظام بهداشتی به منظور تغییر رویکردها با تکیه بر آموزش کلیه مدیران،کارشناسان بهداشتی به ویژه بهورزان و مراقبین سلامت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بکارگیری افراد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جمعیت باور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جمعیت یاور </a:t>
            </a:r>
            <a:r>
              <a:rPr lang="fa-IR" dirty="0">
                <a:cs typeface="B Titr" panose="00000700000000000000" pitchFamily="2" charset="-78"/>
              </a:rPr>
              <a:t>در تمامی سطوح مدیریتی و کارشناسی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بکارگیری افراد متخصص جوان ،متاهل و دارای فرزند در سطوح مدیریتی و پرهیز از بکارگیری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افراد مجرد </a:t>
            </a:r>
            <a:r>
              <a:rPr lang="fa-IR" dirty="0">
                <a:cs typeface="B Titr" panose="00000700000000000000" pitchFamily="2" charset="-78"/>
              </a:rPr>
              <a:t>یا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بدون فرزند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انجام تعامل سازنده با استاندار، فرمانداران، امامان جمعه و سایر مدیران استانی و شهرستانی مرتبط </a:t>
            </a:r>
          </a:p>
          <a:p>
            <a:pPr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1DEB00-77AB-471F-855F-9FC77197C5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661249"/>
            <a:ext cx="115498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73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971600" y="376362"/>
            <a:ext cx="75056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وظایف </a:t>
            </a:r>
            <a:r>
              <a:rPr lang="fa-IR" sz="2800" dirty="0">
                <a:solidFill>
                  <a:srgbClr val="FF0000"/>
                </a:solidFill>
                <a:cs typeface="B Homa" panose="00000400000000000000" pitchFamily="2" charset="-78"/>
              </a:rPr>
              <a:t>روسای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دانشگاههای علوم پزشکی در اجرایی نمودن قانون</a:t>
            </a:r>
            <a:r>
              <a:rPr lang="en-US" sz="2800" dirty="0">
                <a:solidFill>
                  <a:srgbClr val="00B050"/>
                </a:solidFill>
                <a:cs typeface="B Homa" panose="00000400000000000000" pitchFamily="2" charset="-78"/>
              </a:rPr>
              <a:t>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2FE-0BCA-42DE-B72F-0289781A17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87624" y="1916832"/>
            <a:ext cx="7289576" cy="41764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 اهتمام جدی رییس دانشگاه بر اجرایی نمودن قانون در کلیه معاونت ها و شبکه های بهداشتی و درمانی تابعه به عنوان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اولویت اول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انجام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پایش و نظارت مستمر </a:t>
            </a:r>
            <a:r>
              <a:rPr lang="fa-IR" dirty="0">
                <a:cs typeface="B Titr" panose="00000700000000000000" pitchFamily="2" charset="-78"/>
              </a:rPr>
              <a:t>بر اجرای قانون و ارسال گزارشهای دوره ای مستند بر اساس فرمهای ارسالی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تشکیل هیات اندیشه ورز با حضور نخبگان و فعالان مردمی عرصه تحکیم خانواده و جمعیت به منظور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فرهنگ سازی</a:t>
            </a:r>
            <a:r>
              <a:rPr lang="fa-IR" dirty="0">
                <a:cs typeface="B Titr" panose="00000700000000000000" pitchFamily="2" charset="-78"/>
              </a:rPr>
              <a:t>،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شبکه سازی </a:t>
            </a:r>
            <a:r>
              <a:rPr lang="fa-IR" dirty="0">
                <a:cs typeface="B Titr" panose="00000700000000000000" pitchFamily="2" charset="-78"/>
              </a:rPr>
              <a:t>و </a:t>
            </a: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جبهه سازی مردمی</a:t>
            </a:r>
            <a:r>
              <a:rPr lang="fa-IR" dirty="0">
                <a:cs typeface="B Titr" panose="00000700000000000000" pitchFamily="2" charset="-78"/>
              </a:rPr>
              <a:t> جمعیت و فرزند آوری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بررسی و گزارش مشکلات احتمالی در اجرای قانون</a:t>
            </a:r>
          </a:p>
          <a:p>
            <a:pPr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13B500-71DC-4DDC-B73D-B8F8920D35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661249"/>
            <a:ext cx="115498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65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pstream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2446</TotalTime>
  <Words>492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B Homa</vt:lpstr>
      <vt:lpstr>B Nazanin</vt:lpstr>
      <vt:lpstr>B Titr</vt:lpstr>
      <vt:lpstr>B Zar</vt:lpstr>
      <vt:lpstr>Calibri</vt:lpstr>
      <vt:lpstr>Courier New</vt:lpstr>
      <vt:lpstr>Georgia</vt:lpstr>
      <vt:lpstr>Tahoma</vt:lpstr>
      <vt:lpstr>Trebuchet MS</vt:lpstr>
      <vt:lpstr>Wingdings</vt:lpstr>
      <vt:lpstr>Slipstream</vt:lpstr>
      <vt:lpstr>PowerPoint Presentation</vt:lpstr>
      <vt:lpstr>PowerPoint Presentation</vt:lpstr>
      <vt:lpstr>کمیته های تخصصی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189</cp:revision>
  <dcterms:created xsi:type="dcterms:W3CDTF">2020-12-13T06:29:38Z</dcterms:created>
  <dcterms:modified xsi:type="dcterms:W3CDTF">2022-04-19T08:20:00Z</dcterms:modified>
</cp:coreProperties>
</file>